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7" r:id="rId3"/>
    <p:sldId id="258" r:id="rId4"/>
    <p:sldId id="259" r:id="rId5"/>
    <p:sldId id="262" r:id="rId6"/>
    <p:sldId id="260" r:id="rId7"/>
    <p:sldId id="261"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57" d="100"/>
          <a:sy n="57" d="100"/>
        </p:scale>
        <p:origin x="72" y="4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8001859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87C1A-DD9C-4B58-A25C-B5958F3EE136}" type="datetimeFigureOut">
              <a:rPr lang="en-GB" smtClean="0"/>
              <a:t>02/03/2016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2745065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3405211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399926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388487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289200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4"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14236723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1248593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181709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367596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73408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687C1A-DD9C-4B58-A25C-B5958F3EE136}" type="datetimeFigureOut">
              <a:rPr lang="en-GB" smtClean="0"/>
              <a:t>02/03/2016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380608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7687C1A-DD9C-4B58-A25C-B5958F3EE136}" type="datetimeFigureOut">
              <a:rPr lang="en-GB" smtClean="0"/>
              <a:t>02/03/2016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2713508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3"/>
          <p:cNvSpPr>
            <a:spLocks noGrp="1"/>
          </p:cNvSpPr>
          <p:nvPr>
            <p:ph type="ftr" sz="quarter" idx="11"/>
          </p:nvPr>
        </p:nvSpPr>
        <p:spPr/>
        <p:txBody>
          <a:bodyPr/>
          <a:lstStyle/>
          <a:p>
            <a:endParaRPr lang="en-GB"/>
          </a:p>
        </p:txBody>
      </p:sp>
      <p:sp>
        <p:nvSpPr>
          <p:cNvPr id="6" name="Slide Number Placeholder 4"/>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4121633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2"/>
          <p:cNvSpPr>
            <a:spLocks noGrp="1"/>
          </p:cNvSpPr>
          <p:nvPr>
            <p:ph type="ftr" sz="quarter" idx="11"/>
          </p:nvPr>
        </p:nvSpPr>
        <p:spPr/>
        <p:txBody>
          <a:bodyPr/>
          <a:lstStyle/>
          <a:p>
            <a:endParaRPr lang="en-GB"/>
          </a:p>
        </p:txBody>
      </p:sp>
      <p:sp>
        <p:nvSpPr>
          <p:cNvPr id="6" name="Slide Number Placeholder 3"/>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3495446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97687C1A-DD9C-4B58-A25C-B5958F3EE136}" type="datetimeFigureOut">
              <a:rPr lang="en-GB" smtClean="0"/>
              <a:t>02/03/2016</a:t>
            </a:fld>
            <a:endParaRPr lang="en-GB"/>
          </a:p>
        </p:txBody>
      </p:sp>
      <p:sp>
        <p:nvSpPr>
          <p:cNvPr id="5" name="Footer Placeholder 5"/>
          <p:cNvSpPr>
            <a:spLocks noGrp="1"/>
          </p:cNvSpPr>
          <p:nvPr>
            <p:ph type="ftr" sz="quarter" idx="11"/>
          </p:nvPr>
        </p:nvSpPr>
        <p:spPr/>
        <p:txBody>
          <a:bodyPr/>
          <a:lstStyle/>
          <a:p>
            <a:endParaRPr lang="en-GB"/>
          </a:p>
        </p:txBody>
      </p:sp>
      <p:sp>
        <p:nvSpPr>
          <p:cNvPr id="6" name="Slide Number Placeholder 6"/>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232304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687C1A-DD9C-4B58-A25C-B5958F3EE136}" type="datetimeFigureOut">
              <a:rPr lang="en-GB" smtClean="0"/>
              <a:t>02/03/2016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FDF4E28-1924-4C99-96F4-AA1E28162F44}" type="slidenum">
              <a:rPr lang="en-GB" smtClean="0"/>
              <a:t>‹#›</a:t>
            </a:fld>
            <a:endParaRPr lang="en-GB"/>
          </a:p>
        </p:txBody>
      </p:sp>
    </p:spTree>
    <p:extLst>
      <p:ext uri="{BB962C8B-B14F-4D97-AF65-F5344CB8AC3E}">
        <p14:creationId xmlns:p14="http://schemas.microsoft.com/office/powerpoint/2010/main" val="1732329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7687C1A-DD9C-4B58-A25C-B5958F3EE136}" type="datetimeFigureOut">
              <a:rPr lang="en-GB" smtClean="0"/>
              <a:t>02/03/2016</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GB"/>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8FDF4E28-1924-4C99-96F4-AA1E28162F44}" type="slidenum">
              <a:rPr lang="en-GB" smtClean="0"/>
              <a:t>‹#›</a:t>
            </a:fld>
            <a:endParaRPr lang="en-GB"/>
          </a:p>
        </p:txBody>
      </p:sp>
    </p:spTree>
    <p:extLst>
      <p:ext uri="{BB962C8B-B14F-4D97-AF65-F5344CB8AC3E}">
        <p14:creationId xmlns:p14="http://schemas.microsoft.com/office/powerpoint/2010/main" val="3373270193"/>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hyperlink" Target="https://www.google.co.uk/url?sa=t&amp;rct=j&amp;q=&amp;esrc=s&amp;source=web&amp;cd=7&amp;cad=rja&amp;uact=8&amp;ved=0CDgQFjAGahUKEwj1lcO31ZnJAhVJ0RQKHRjeCn0&amp;url=http://www.imdb.com/character/ch0000961/bio&amp;usg=AFQjCNH66aBh8tHfr4UG0fA439zad-qMxQ"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8903" y="86472"/>
            <a:ext cx="12930903" cy="2616201"/>
          </a:xfrm>
        </p:spPr>
        <p:txBody>
          <a:bodyPr/>
          <a:lstStyle/>
          <a:p>
            <a:pPr algn="ctr"/>
            <a:r>
              <a:rPr lang="en-GB" sz="4800" dirty="0" smtClean="0"/>
              <a:t>Mise-</a:t>
            </a:r>
            <a:r>
              <a:rPr lang="en-GB" sz="4800" dirty="0" err="1" smtClean="0"/>
              <a:t>en</a:t>
            </a:r>
            <a:r>
              <a:rPr lang="en-GB" sz="4800" dirty="0" smtClean="0"/>
              <a:t>-Scene:</a:t>
            </a:r>
            <a:br>
              <a:rPr lang="en-GB" sz="4800" dirty="0" smtClean="0"/>
            </a:br>
            <a:r>
              <a:rPr lang="en-GB" sz="4800" dirty="0" smtClean="0"/>
              <a:t> The Terminator scene analysis</a:t>
            </a:r>
            <a:endParaRPr lang="en-GB" sz="4800" dirty="0"/>
          </a:p>
        </p:txBody>
      </p:sp>
      <p:sp>
        <p:nvSpPr>
          <p:cNvPr id="3" name="Subtitle 2"/>
          <p:cNvSpPr>
            <a:spLocks noGrp="1"/>
          </p:cNvSpPr>
          <p:nvPr>
            <p:ph type="subTitle" idx="1"/>
          </p:nvPr>
        </p:nvSpPr>
        <p:spPr>
          <a:xfrm>
            <a:off x="1313719" y="2877602"/>
            <a:ext cx="8825658" cy="861420"/>
          </a:xfrm>
        </p:spPr>
        <p:txBody>
          <a:bodyPr>
            <a:normAutofit/>
          </a:bodyPr>
          <a:lstStyle/>
          <a:p>
            <a:pPr algn="ctr"/>
            <a:r>
              <a:rPr lang="en-GB" sz="2400" dirty="0" smtClean="0"/>
              <a:t>Introduction to Sarah Connor</a:t>
            </a:r>
            <a:endParaRPr lang="en-GB" sz="2400" dirty="0"/>
          </a:p>
        </p:txBody>
      </p:sp>
      <p:pic>
        <p:nvPicPr>
          <p:cNvPr id="4" name="Picture 3"/>
          <p:cNvPicPr>
            <a:picLocks noChangeAspect="1"/>
          </p:cNvPicPr>
          <p:nvPr/>
        </p:nvPicPr>
        <p:blipFill>
          <a:blip r:embed="rId2"/>
          <a:stretch>
            <a:fillRect/>
          </a:stretch>
        </p:blipFill>
        <p:spPr>
          <a:xfrm>
            <a:off x="460375" y="3505735"/>
            <a:ext cx="3321643" cy="1867511"/>
          </a:xfrm>
          <a:prstGeom prst="rect">
            <a:avLst/>
          </a:prstGeom>
        </p:spPr>
      </p:pic>
      <p:sp>
        <p:nvSpPr>
          <p:cNvPr id="5" name="AutoShape 2" descr="https://upload.wikimedia.org/wikipedia/en/3/3d/Terminator_(franchise_logo).sv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p:cNvPicPr>
            <a:picLocks noChangeAspect="1"/>
          </p:cNvPicPr>
          <p:nvPr/>
        </p:nvPicPr>
        <p:blipFill>
          <a:blip r:embed="rId3"/>
          <a:stretch>
            <a:fillRect/>
          </a:stretch>
        </p:blipFill>
        <p:spPr>
          <a:xfrm>
            <a:off x="2530698" y="-381569"/>
            <a:ext cx="6072389" cy="2353051"/>
          </a:xfrm>
          <a:prstGeom prst="rect">
            <a:avLst/>
          </a:prstGeom>
        </p:spPr>
      </p:pic>
      <p:pic>
        <p:nvPicPr>
          <p:cNvPr id="9" name="Picture 8"/>
          <p:cNvPicPr>
            <a:picLocks noChangeAspect="1"/>
          </p:cNvPicPr>
          <p:nvPr/>
        </p:nvPicPr>
        <p:blipFill rotWithShape="1">
          <a:blip r:embed="rId4"/>
          <a:srcRect l="15521" t="21745" r="18333" b="31119"/>
          <a:stretch/>
        </p:blipFill>
        <p:spPr>
          <a:xfrm>
            <a:off x="4189655" y="3505735"/>
            <a:ext cx="3275883" cy="1867511"/>
          </a:xfrm>
          <a:prstGeom prst="rect">
            <a:avLst/>
          </a:prstGeom>
        </p:spPr>
      </p:pic>
      <p:pic>
        <p:nvPicPr>
          <p:cNvPr id="10" name="Picture 9"/>
          <p:cNvPicPr/>
          <p:nvPr/>
        </p:nvPicPr>
        <p:blipFill rotWithShape="1">
          <a:blip r:embed="rId5"/>
          <a:srcRect t="16618" r="-543" b="16701"/>
          <a:stretch/>
        </p:blipFill>
        <p:spPr bwMode="auto">
          <a:xfrm>
            <a:off x="7873175" y="3505735"/>
            <a:ext cx="3408717" cy="1867511"/>
          </a:xfrm>
          <a:prstGeom prst="rect">
            <a:avLst/>
          </a:prstGeom>
          <a:ln>
            <a:noFill/>
          </a:ln>
          <a:extLst>
            <a:ext uri="{53640926-AAD7-44D8-BBD7-CCE9431645EC}">
              <a14:shadowObscured xmlns:a14="http://schemas.microsoft.com/office/drawing/2010/main"/>
            </a:ext>
          </a:extLst>
        </p:spPr>
      </p:pic>
      <p:sp>
        <p:nvSpPr>
          <p:cNvPr id="11" name="Subtitle 2"/>
          <p:cNvSpPr txBox="1">
            <a:spLocks/>
          </p:cNvSpPr>
          <p:nvPr/>
        </p:nvSpPr>
        <p:spPr>
          <a:xfrm>
            <a:off x="4189655" y="5738845"/>
            <a:ext cx="2762981" cy="861420"/>
          </a:xfrm>
          <a:prstGeom prst="rect">
            <a:avLst/>
          </a:prstGeom>
        </p:spPr>
        <p:txBody>
          <a:bodyPr vert="horz" lIns="91440" tIns="45720" rIns="91440" bIns="45720" rtlCol="0" anchor="t">
            <a:norm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0" i="0" kern="1200" cap="all">
                <a:solidFill>
                  <a:schemeClr val="bg2">
                    <a:lumMod val="40000"/>
                    <a:lumOff val="60000"/>
                  </a:schemeClr>
                </a:solidFill>
                <a:latin typeface="+mj-lt"/>
                <a:ea typeface="+mj-ea"/>
                <a:cs typeface="+mj-cs"/>
              </a:defRPr>
            </a:lvl1pPr>
            <a:lvl2pPr marL="457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800" b="0" i="0" kern="1200">
                <a:solidFill>
                  <a:schemeClr val="tx1">
                    <a:tint val="75000"/>
                  </a:schemeClr>
                </a:solidFill>
                <a:latin typeface="+mj-lt"/>
                <a:ea typeface="+mj-ea"/>
                <a:cs typeface="+mj-cs"/>
              </a:defRPr>
            </a:lvl2pPr>
            <a:lvl3pPr marL="914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600" b="0" i="0" kern="1200">
                <a:solidFill>
                  <a:schemeClr val="tx1">
                    <a:tint val="75000"/>
                  </a:schemeClr>
                </a:solidFill>
                <a:latin typeface="+mj-lt"/>
                <a:ea typeface="+mj-ea"/>
                <a:cs typeface="+mj-cs"/>
              </a:defRPr>
            </a:lvl3pPr>
            <a:lvl4pPr marL="1371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4pPr>
            <a:lvl5pPr marL="18288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5pPr>
            <a:lvl6pPr marL="22860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6pPr>
            <a:lvl7pPr marL="27432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7pPr>
            <a:lvl8pPr marL="32004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8pPr>
            <a:lvl9pPr marL="3657600" indent="0" algn="ctr" defTabSz="457200" rtl="0" eaLnBrk="1" latinLnBrk="0" hangingPunct="1">
              <a:spcBef>
                <a:spcPts val="1000"/>
              </a:spcBef>
              <a:spcAft>
                <a:spcPts val="0"/>
              </a:spcAft>
              <a:buClr>
                <a:schemeClr val="bg2">
                  <a:lumMod val="40000"/>
                  <a:lumOff val="60000"/>
                </a:schemeClr>
              </a:buClr>
              <a:buSzPct val="80000"/>
              <a:buFont typeface="Wingdings 3" charset="2"/>
              <a:buNone/>
              <a:defRPr sz="1400" b="0" i="0" kern="1200">
                <a:solidFill>
                  <a:schemeClr val="tx1">
                    <a:tint val="75000"/>
                  </a:schemeClr>
                </a:solidFill>
                <a:latin typeface="+mj-lt"/>
                <a:ea typeface="+mj-ea"/>
                <a:cs typeface="+mj-cs"/>
              </a:defRPr>
            </a:lvl9pPr>
          </a:lstStyle>
          <a:p>
            <a:r>
              <a:rPr lang="en-GB" sz="2400" dirty="0" smtClean="0"/>
              <a:t>By Liam &amp; Zoey</a:t>
            </a:r>
            <a:endParaRPr lang="en-GB" sz="2400" dirty="0"/>
          </a:p>
        </p:txBody>
      </p:sp>
    </p:spTree>
    <p:extLst>
      <p:ext uri="{BB962C8B-B14F-4D97-AF65-F5344CB8AC3E}">
        <p14:creationId xmlns:p14="http://schemas.microsoft.com/office/powerpoint/2010/main" val="39979239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105" y="439548"/>
            <a:ext cx="9905998" cy="1079500"/>
          </a:xfrm>
        </p:spPr>
        <p:txBody>
          <a:bodyPr>
            <a:normAutofit/>
          </a:bodyPr>
          <a:lstStyle/>
          <a:p>
            <a:r>
              <a:rPr lang="en-GB" sz="3200" dirty="0" smtClean="0"/>
              <a:t>Setting and Props</a:t>
            </a:r>
            <a:endParaRPr lang="en-GB" sz="3200" dirty="0"/>
          </a:p>
        </p:txBody>
      </p:sp>
      <p:sp>
        <p:nvSpPr>
          <p:cNvPr id="4" name="TextBox 3"/>
          <p:cNvSpPr txBox="1"/>
          <p:nvPr/>
        </p:nvSpPr>
        <p:spPr>
          <a:xfrm>
            <a:off x="455614" y="1519048"/>
            <a:ext cx="6817070" cy="4801314"/>
          </a:xfrm>
          <a:prstGeom prst="rect">
            <a:avLst/>
          </a:prstGeom>
          <a:noFill/>
        </p:spPr>
        <p:txBody>
          <a:bodyPr wrap="square" rtlCol="0">
            <a:spAutoFit/>
          </a:bodyPr>
          <a:lstStyle/>
          <a:p>
            <a:pPr marL="285750" indent="-285750">
              <a:buFont typeface="Arial" panose="020B0604020202020204" pitchFamily="34" charset="0"/>
              <a:buChar char="•"/>
            </a:pPr>
            <a:r>
              <a:rPr lang="en-GB" dirty="0" smtClean="0"/>
              <a:t>Introduction to Sarah Connor </a:t>
            </a:r>
          </a:p>
          <a:p>
            <a:pPr marL="742950" lvl="1" indent="-285750" algn="just">
              <a:buFont typeface="Arial" panose="020B0604020202020204" pitchFamily="34" charset="0"/>
              <a:buChar char="•"/>
            </a:pPr>
            <a:r>
              <a:rPr lang="en-GB" dirty="0" smtClean="0"/>
              <a:t>Focus on her – The scene switches from the dark and damp alley ways of downtown Los Angeles to the bright, busy and colourful setting of the suburbs. Sarah Connor rides into the shot on her bike as she travels to work. The scene uses light, positive and cheerful music in order to convey her carefree lifestyle.</a:t>
            </a:r>
          </a:p>
          <a:p>
            <a:pPr marL="742950" lvl="1" indent="-285750" algn="just">
              <a:buFont typeface="Arial" panose="020B0604020202020204" pitchFamily="34" charset="0"/>
              <a:buChar char="•"/>
            </a:pPr>
            <a:r>
              <a:rPr lang="en-GB" dirty="0" smtClean="0"/>
              <a:t>However, when she enters the bar, the atmosphere suddenly changes and the music silences as her colleague suddenly tells her she is late and tells her about all the work she needs to do etc. </a:t>
            </a:r>
          </a:p>
          <a:p>
            <a:pPr marL="742950" lvl="1" indent="-285750">
              <a:buFont typeface="Arial" panose="020B0604020202020204" pitchFamily="34" charset="0"/>
              <a:buChar char="•"/>
            </a:pPr>
            <a:r>
              <a:rPr lang="en-GB" dirty="0" smtClean="0"/>
              <a:t>As she’s serving people, she comes across as a typically people pleaser in her work environment trying to make everyone happy and do her job correctly, this also represents how little power she has and is reliable on everyone else.</a:t>
            </a:r>
          </a:p>
        </p:txBody>
      </p:sp>
      <p:pic>
        <p:nvPicPr>
          <p:cNvPr id="5" name="Picture 4"/>
          <p:cNvPicPr>
            <a:picLocks noChangeAspect="1"/>
          </p:cNvPicPr>
          <p:nvPr/>
        </p:nvPicPr>
        <p:blipFill rotWithShape="1">
          <a:blip r:embed="rId2"/>
          <a:srcRect t="7151"/>
          <a:stretch/>
        </p:blipFill>
        <p:spPr>
          <a:xfrm>
            <a:off x="7620001" y="1625640"/>
            <a:ext cx="4394566" cy="2294065"/>
          </a:xfrm>
          <a:prstGeom prst="rect">
            <a:avLst/>
          </a:prstGeom>
        </p:spPr>
      </p:pic>
      <p:pic>
        <p:nvPicPr>
          <p:cNvPr id="6" name="Picture 5"/>
          <p:cNvPicPr>
            <a:picLocks noChangeAspect="1"/>
          </p:cNvPicPr>
          <p:nvPr/>
        </p:nvPicPr>
        <p:blipFill rotWithShape="1">
          <a:blip r:embed="rId3"/>
          <a:srcRect t="6058"/>
          <a:stretch/>
        </p:blipFill>
        <p:spPr>
          <a:xfrm>
            <a:off x="7620001" y="4026297"/>
            <a:ext cx="4394566" cy="2321059"/>
          </a:xfrm>
          <a:prstGeom prst="rect">
            <a:avLst/>
          </a:prstGeom>
        </p:spPr>
      </p:pic>
    </p:spTree>
    <p:extLst>
      <p:ext uri="{BB962C8B-B14F-4D97-AF65-F5344CB8AC3E}">
        <p14:creationId xmlns:p14="http://schemas.microsoft.com/office/powerpoint/2010/main" val="2364882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1411" y="161724"/>
            <a:ext cx="7451824" cy="808553"/>
          </a:xfrm>
        </p:spPr>
        <p:txBody>
          <a:bodyPr/>
          <a:lstStyle/>
          <a:p>
            <a:r>
              <a:rPr lang="en-GB" sz="3200" dirty="0" smtClean="0"/>
              <a:t>Costume, hair and Makeup</a:t>
            </a:r>
            <a:endParaRPr lang="en-GB" sz="3200" dirty="0"/>
          </a:p>
        </p:txBody>
      </p:sp>
      <p:sp>
        <p:nvSpPr>
          <p:cNvPr id="4" name="Rectangle 3"/>
          <p:cNvSpPr/>
          <p:nvPr/>
        </p:nvSpPr>
        <p:spPr>
          <a:xfrm>
            <a:off x="-130790" y="732667"/>
            <a:ext cx="7551778" cy="5909310"/>
          </a:xfrm>
          <a:prstGeom prst="rect">
            <a:avLst/>
          </a:prstGeom>
        </p:spPr>
        <p:txBody>
          <a:bodyPr wrap="square">
            <a:spAutoFit/>
          </a:bodyPr>
          <a:lstStyle/>
          <a:p>
            <a:pPr marL="742950" lvl="1" indent="-285750">
              <a:buFont typeface="Arial" panose="020B0604020202020204" pitchFamily="34" charset="0"/>
              <a:buChar char="•"/>
            </a:pPr>
            <a:r>
              <a:rPr lang="en-GB" dirty="0" smtClean="0"/>
              <a:t>When we see Sarah Connor riding on her bike, her hair is floating in the wind - this represents the idea that she has a lot of freedom and has no responsibilities. </a:t>
            </a:r>
          </a:p>
          <a:p>
            <a:pPr marL="742950" lvl="1" indent="-285750">
              <a:buFont typeface="Arial" panose="020B0604020202020204" pitchFamily="34" charset="0"/>
              <a:buChar char="•"/>
            </a:pPr>
            <a:r>
              <a:rPr lang="en-GB" dirty="0" smtClean="0"/>
              <a:t>She wears her work uniform which is a bright, colourful and frilly - These elements glamourize Sarah Connor and her lifestyle in order to suggest that she is a typical innocent female with little responsibilities and roles in life.</a:t>
            </a:r>
            <a:endParaRPr lang="en-GB" dirty="0"/>
          </a:p>
          <a:p>
            <a:pPr marL="742950" lvl="1" indent="-285750">
              <a:buFont typeface="Arial" panose="020B0604020202020204" pitchFamily="34" charset="0"/>
              <a:buChar char="•"/>
            </a:pPr>
            <a:endParaRPr lang="en-GB" dirty="0" smtClean="0"/>
          </a:p>
          <a:p>
            <a:pPr marL="742950" lvl="1" indent="-285750">
              <a:buFont typeface="Arial" panose="020B0604020202020204" pitchFamily="34" charset="0"/>
              <a:buChar char="•"/>
            </a:pPr>
            <a:r>
              <a:rPr lang="en-GB" dirty="0" smtClean="0"/>
              <a:t>In contrast, the appearance of Sarah Connor within terminator 2 juristically changes from the first film</a:t>
            </a:r>
            <a:r>
              <a:rPr lang="en-GB" dirty="0"/>
              <a:t>. </a:t>
            </a:r>
            <a:r>
              <a:rPr lang="en-GB" dirty="0" smtClean="0"/>
              <a:t>For example, Sarah Connor loses her stereotypical innocent portrayal representing her powerlessness from terminator 1 and becomes both a mentally and physically stronger character in the second film: such as the way in which she turns her cell into a training room and we are later shown that she’s learned how to use different weapons – this represents how she has become more aware of her situation and how she needs to undertake her role in order to destroy the terminators and how she has become less reliant on others to save her, this contrasts with stereotypical attitudes and roles towards women in society at the time.</a:t>
            </a:r>
          </a:p>
        </p:txBody>
      </p:sp>
      <p:pic>
        <p:nvPicPr>
          <p:cNvPr id="3" name="Picture 2"/>
          <p:cNvPicPr>
            <a:picLocks noChangeAspect="1"/>
          </p:cNvPicPr>
          <p:nvPr/>
        </p:nvPicPr>
        <p:blipFill>
          <a:blip r:embed="rId2"/>
          <a:stretch>
            <a:fillRect/>
          </a:stretch>
        </p:blipFill>
        <p:spPr>
          <a:xfrm>
            <a:off x="7251911" y="726942"/>
            <a:ext cx="2969216" cy="1669368"/>
          </a:xfrm>
          <a:prstGeom prst="rect">
            <a:avLst/>
          </a:prstGeom>
        </p:spPr>
      </p:pic>
      <p:pic>
        <p:nvPicPr>
          <p:cNvPr id="7" name="Picture 6"/>
          <p:cNvPicPr>
            <a:picLocks noChangeAspect="1"/>
          </p:cNvPicPr>
          <p:nvPr/>
        </p:nvPicPr>
        <p:blipFill rotWithShape="1">
          <a:blip r:embed="rId3"/>
          <a:srcRect t="6263"/>
          <a:stretch/>
        </p:blipFill>
        <p:spPr>
          <a:xfrm>
            <a:off x="8936501" y="1932898"/>
            <a:ext cx="2868867" cy="1511922"/>
          </a:xfrm>
          <a:prstGeom prst="rect">
            <a:avLst/>
          </a:prstGeom>
        </p:spPr>
      </p:pic>
      <p:pic>
        <p:nvPicPr>
          <p:cNvPr id="8" name="Picture 7"/>
          <p:cNvPicPr>
            <a:picLocks noChangeAspect="1"/>
          </p:cNvPicPr>
          <p:nvPr/>
        </p:nvPicPr>
        <p:blipFill rotWithShape="1">
          <a:blip r:embed="rId4"/>
          <a:srcRect l="26409" t="12726" r="640" b="13072"/>
          <a:stretch/>
        </p:blipFill>
        <p:spPr>
          <a:xfrm>
            <a:off x="7449869" y="3768788"/>
            <a:ext cx="3200476" cy="1830237"/>
          </a:xfrm>
          <a:prstGeom prst="rect">
            <a:avLst/>
          </a:prstGeom>
        </p:spPr>
      </p:pic>
      <p:sp>
        <p:nvSpPr>
          <p:cNvPr id="9" name="Title 1"/>
          <p:cNvSpPr txBox="1">
            <a:spLocks/>
          </p:cNvSpPr>
          <p:nvPr/>
        </p:nvSpPr>
        <p:spPr>
          <a:xfrm>
            <a:off x="7194148" y="194225"/>
            <a:ext cx="3026979" cy="67051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t>The Terminator:</a:t>
            </a:r>
            <a:endParaRPr lang="en-GB" sz="2000" dirty="0"/>
          </a:p>
        </p:txBody>
      </p:sp>
      <p:sp>
        <p:nvSpPr>
          <p:cNvPr id="10" name="Title 1"/>
          <p:cNvSpPr txBox="1">
            <a:spLocks/>
          </p:cNvSpPr>
          <p:nvPr/>
        </p:nvSpPr>
        <p:spPr>
          <a:xfrm>
            <a:off x="7194147" y="3257329"/>
            <a:ext cx="3026979" cy="670510"/>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t>Terminator 2:</a:t>
            </a:r>
            <a:endParaRPr lang="en-GB" sz="2000" dirty="0"/>
          </a:p>
        </p:txBody>
      </p:sp>
      <p:pic>
        <p:nvPicPr>
          <p:cNvPr id="1026" name="Picture 2" descr="http://www.scifiscoop.com/wp-content/uploads/2009/03/linda_hamilton2.jpg"/>
          <p:cNvPicPr>
            <a:picLocks noChangeAspect="1" noChangeArrowheads="1"/>
          </p:cNvPicPr>
          <p:nvPr/>
        </p:nvPicPr>
        <p:blipFill rotWithShape="1">
          <a:blip r:embed="rId5">
            <a:extLst>
              <a:ext uri="{28A0092B-C50C-407E-A947-70E740481C1C}">
                <a14:useLocalDpi xmlns:a14="http://schemas.microsoft.com/office/drawing/2010/main" val="0"/>
              </a:ext>
            </a:extLst>
          </a:blip>
          <a:srcRect l="22809" r="13642"/>
          <a:stretch/>
        </p:blipFill>
        <p:spPr bwMode="auto">
          <a:xfrm>
            <a:off x="9419334" y="5009580"/>
            <a:ext cx="2462022" cy="1611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685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90" y="225859"/>
            <a:ext cx="11301258" cy="1130300"/>
          </a:xfrm>
        </p:spPr>
        <p:txBody>
          <a:bodyPr/>
          <a:lstStyle/>
          <a:p>
            <a:r>
              <a:rPr lang="en-GB" dirty="0" smtClean="0"/>
              <a:t>Facial Expressions and body language</a:t>
            </a:r>
            <a:endParaRPr lang="en-GB" dirty="0"/>
          </a:p>
        </p:txBody>
      </p:sp>
      <p:sp>
        <p:nvSpPr>
          <p:cNvPr id="5" name="Rectangle 4"/>
          <p:cNvSpPr/>
          <p:nvPr/>
        </p:nvSpPr>
        <p:spPr>
          <a:xfrm>
            <a:off x="242281" y="949583"/>
            <a:ext cx="10082057" cy="1200329"/>
          </a:xfrm>
          <a:prstGeom prst="rect">
            <a:avLst/>
          </a:prstGeom>
        </p:spPr>
        <p:txBody>
          <a:bodyPr wrap="square">
            <a:spAutoFit/>
          </a:bodyPr>
          <a:lstStyle/>
          <a:p>
            <a:pPr marL="742950" lvl="1" indent="-285750" algn="ctr">
              <a:buFont typeface="Arial" panose="020B0604020202020204" pitchFamily="34" charset="0"/>
              <a:buChar char="•"/>
            </a:pPr>
            <a:r>
              <a:rPr lang="en-GB" dirty="0" smtClean="0"/>
              <a:t>When we see Sarah Connor riding on her bike she seems happy and content however when she is in work, her appearance and facial expressions become more stressed and appears to be more vulnerable as the men at the table receive the wrong order and complain.</a:t>
            </a:r>
          </a:p>
        </p:txBody>
      </p:sp>
      <p:pic>
        <p:nvPicPr>
          <p:cNvPr id="6" name="Picture 5"/>
          <p:cNvPicPr>
            <a:picLocks noChangeAspect="1"/>
          </p:cNvPicPr>
          <p:nvPr/>
        </p:nvPicPr>
        <p:blipFill rotWithShape="1">
          <a:blip r:embed="rId2"/>
          <a:srcRect l="15521" t="21745" r="18333" b="31119"/>
          <a:stretch/>
        </p:blipFill>
        <p:spPr>
          <a:xfrm>
            <a:off x="358190" y="4726921"/>
            <a:ext cx="2912957" cy="1660615"/>
          </a:xfrm>
          <a:prstGeom prst="rect">
            <a:avLst/>
          </a:prstGeom>
        </p:spPr>
      </p:pic>
      <p:cxnSp>
        <p:nvCxnSpPr>
          <p:cNvPr id="8" name="Straight Arrow Connector 7"/>
          <p:cNvCxnSpPr/>
          <p:nvPr/>
        </p:nvCxnSpPr>
        <p:spPr>
          <a:xfrm flipH="1">
            <a:off x="1621895" y="4594813"/>
            <a:ext cx="1935157" cy="514658"/>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9" name="Rectangle 8"/>
          <p:cNvSpPr/>
          <p:nvPr/>
        </p:nvSpPr>
        <p:spPr>
          <a:xfrm>
            <a:off x="2793404" y="4337010"/>
            <a:ext cx="2855410" cy="2308324"/>
          </a:xfrm>
          <a:prstGeom prst="rect">
            <a:avLst/>
          </a:prstGeom>
        </p:spPr>
        <p:txBody>
          <a:bodyPr wrap="square">
            <a:spAutoFit/>
          </a:bodyPr>
          <a:lstStyle/>
          <a:p>
            <a:pPr marL="742950" lvl="1" indent="-285750">
              <a:buFont typeface="Arial" panose="020B0604020202020204" pitchFamily="34" charset="0"/>
              <a:buChar char="•"/>
            </a:pPr>
            <a:r>
              <a:rPr lang="en-GB" sz="1600" dirty="0" smtClean="0"/>
              <a:t>She comes across as shy and vulnerable when she is talking to the men and other people – this can suggests a lack of self confidence she has for herself.</a:t>
            </a:r>
          </a:p>
        </p:txBody>
      </p:sp>
      <p:pic>
        <p:nvPicPr>
          <p:cNvPr id="18" name="Picture 17"/>
          <p:cNvPicPr>
            <a:picLocks noChangeAspect="1"/>
          </p:cNvPicPr>
          <p:nvPr/>
        </p:nvPicPr>
        <p:blipFill rotWithShape="1">
          <a:blip r:embed="rId3"/>
          <a:srcRect l="25417" t="21875" r="17708" b="30209"/>
          <a:stretch/>
        </p:blipFill>
        <p:spPr>
          <a:xfrm>
            <a:off x="8947901" y="2297472"/>
            <a:ext cx="2711547" cy="1827563"/>
          </a:xfrm>
          <a:prstGeom prst="rect">
            <a:avLst/>
          </a:prstGeom>
        </p:spPr>
      </p:pic>
      <p:cxnSp>
        <p:nvCxnSpPr>
          <p:cNvPr id="11" name="Straight Arrow Connector 10"/>
          <p:cNvCxnSpPr/>
          <p:nvPr/>
        </p:nvCxnSpPr>
        <p:spPr>
          <a:xfrm>
            <a:off x="8712200" y="2509154"/>
            <a:ext cx="1294185" cy="377336"/>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
        <p:nvSpPr>
          <p:cNvPr id="21" name="Rectangle 20"/>
          <p:cNvSpPr/>
          <p:nvPr/>
        </p:nvSpPr>
        <p:spPr>
          <a:xfrm>
            <a:off x="6002563" y="2227686"/>
            <a:ext cx="2952623" cy="2169825"/>
          </a:xfrm>
          <a:prstGeom prst="rect">
            <a:avLst/>
          </a:prstGeom>
        </p:spPr>
        <p:txBody>
          <a:bodyPr wrap="square">
            <a:spAutoFit/>
          </a:bodyPr>
          <a:lstStyle/>
          <a:p>
            <a:pPr marL="742950" lvl="1" indent="-285750">
              <a:buFont typeface="Arial" panose="020B0604020202020204" pitchFamily="34" charset="0"/>
              <a:buChar char="•"/>
            </a:pPr>
            <a:r>
              <a:rPr lang="en-GB" sz="1500" dirty="0" smtClean="0"/>
              <a:t>As she arrives to work her facial expressions become more stressed and serious </a:t>
            </a:r>
            <a:r>
              <a:rPr lang="en-GB" sz="1500" dirty="0" err="1" smtClean="0"/>
              <a:t>eg</a:t>
            </a:r>
            <a:r>
              <a:rPr lang="en-GB" sz="1500" dirty="0" smtClean="0"/>
              <a:t>. she has a stressed facial expression as she carries out the plates to the customers.</a:t>
            </a:r>
          </a:p>
        </p:txBody>
      </p:sp>
      <p:pic>
        <p:nvPicPr>
          <p:cNvPr id="15" name="Picture 14"/>
          <p:cNvPicPr>
            <a:picLocks noChangeAspect="1"/>
          </p:cNvPicPr>
          <p:nvPr/>
        </p:nvPicPr>
        <p:blipFill rotWithShape="1">
          <a:blip r:embed="rId4"/>
          <a:srcRect l="14022" r="17839"/>
          <a:stretch/>
        </p:blipFill>
        <p:spPr>
          <a:xfrm>
            <a:off x="495506" y="2221369"/>
            <a:ext cx="2683526" cy="2214203"/>
          </a:xfrm>
          <a:prstGeom prst="rect">
            <a:avLst/>
          </a:prstGeom>
        </p:spPr>
      </p:pic>
      <p:pic>
        <p:nvPicPr>
          <p:cNvPr id="23" name="Picture 22"/>
          <p:cNvPicPr>
            <a:picLocks noChangeAspect="1"/>
          </p:cNvPicPr>
          <p:nvPr/>
        </p:nvPicPr>
        <p:blipFill rotWithShape="1">
          <a:blip r:embed="rId5"/>
          <a:srcRect l="16615" t="22073" r="20781" b="31832"/>
          <a:stretch/>
        </p:blipFill>
        <p:spPr>
          <a:xfrm>
            <a:off x="5586549" y="4657654"/>
            <a:ext cx="3054490" cy="1799151"/>
          </a:xfrm>
          <a:prstGeom prst="rect">
            <a:avLst/>
          </a:prstGeom>
        </p:spPr>
      </p:pic>
      <p:sp>
        <p:nvSpPr>
          <p:cNvPr id="24" name="Rectangle 23"/>
          <p:cNvSpPr/>
          <p:nvPr/>
        </p:nvSpPr>
        <p:spPr>
          <a:xfrm>
            <a:off x="7989956" y="4259011"/>
            <a:ext cx="4032858" cy="2308324"/>
          </a:xfrm>
          <a:prstGeom prst="rect">
            <a:avLst/>
          </a:prstGeom>
        </p:spPr>
        <p:txBody>
          <a:bodyPr wrap="square">
            <a:spAutoFit/>
          </a:bodyPr>
          <a:lstStyle/>
          <a:p>
            <a:pPr marL="742950" lvl="1" indent="-285750">
              <a:buFont typeface="Arial" panose="020B0604020202020204" pitchFamily="34" charset="0"/>
              <a:buChar char="•"/>
            </a:pPr>
            <a:r>
              <a:rPr lang="en-GB" sz="1600" dirty="0" smtClean="0"/>
              <a:t>Shocked facial expressions as the young boy puts food down her dress. Represents how the little power she has as even small children are able to belittle her, furthermore none of the men around her help – this represents the strong patriarchal society at the time.</a:t>
            </a:r>
          </a:p>
        </p:txBody>
      </p:sp>
      <p:cxnSp>
        <p:nvCxnSpPr>
          <p:cNvPr id="25" name="Straight Arrow Connector 24"/>
          <p:cNvCxnSpPr/>
          <p:nvPr/>
        </p:nvCxnSpPr>
        <p:spPr>
          <a:xfrm flipH="1">
            <a:off x="7675808" y="4470975"/>
            <a:ext cx="1036392" cy="942198"/>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20" name="Rectangle 19"/>
          <p:cNvSpPr/>
          <p:nvPr/>
        </p:nvSpPr>
        <p:spPr>
          <a:xfrm>
            <a:off x="2678443" y="2309153"/>
            <a:ext cx="4121486" cy="1815882"/>
          </a:xfrm>
          <a:prstGeom prst="rect">
            <a:avLst/>
          </a:prstGeom>
        </p:spPr>
        <p:txBody>
          <a:bodyPr wrap="square">
            <a:spAutoFit/>
          </a:bodyPr>
          <a:lstStyle/>
          <a:p>
            <a:pPr marL="742950" lvl="1" indent="-285750">
              <a:buFont typeface="Arial" panose="020B0604020202020204" pitchFamily="34" charset="0"/>
              <a:buChar char="•"/>
            </a:pPr>
            <a:r>
              <a:rPr lang="en-GB" sz="1600" dirty="0" smtClean="0"/>
              <a:t>The first time we see Sarah Connor she appears to be happy and carefree, although we don’t know much about her character at the time – it can suggest the carefree and happy lifestyle that she lives.</a:t>
            </a:r>
          </a:p>
        </p:txBody>
      </p:sp>
      <p:cxnSp>
        <p:nvCxnSpPr>
          <p:cNvPr id="22" name="Straight Arrow Connector 21"/>
          <p:cNvCxnSpPr/>
          <p:nvPr/>
        </p:nvCxnSpPr>
        <p:spPr>
          <a:xfrm flipH="1">
            <a:off x="2588655" y="2509154"/>
            <a:ext cx="798400" cy="491623"/>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978432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266" t="23990" r="25685" b="27443"/>
          <a:stretch/>
        </p:blipFill>
        <p:spPr>
          <a:xfrm>
            <a:off x="8619523" y="4624461"/>
            <a:ext cx="3157069" cy="1802651"/>
          </a:xfrm>
          <a:prstGeom prst="rect">
            <a:avLst/>
          </a:prstGeom>
        </p:spPr>
      </p:pic>
      <p:sp>
        <p:nvSpPr>
          <p:cNvPr id="4" name="Rectangle 3"/>
          <p:cNvSpPr/>
          <p:nvPr/>
        </p:nvSpPr>
        <p:spPr>
          <a:xfrm>
            <a:off x="-190500" y="3076133"/>
            <a:ext cx="8128000" cy="3816429"/>
          </a:xfrm>
          <a:prstGeom prst="rect">
            <a:avLst/>
          </a:prstGeom>
        </p:spPr>
        <p:txBody>
          <a:bodyPr wrap="square">
            <a:spAutoFit/>
          </a:bodyPr>
          <a:lstStyle/>
          <a:p>
            <a:pPr marL="742950" lvl="1" indent="-285750">
              <a:buFont typeface="Arial" panose="020B0604020202020204" pitchFamily="34" charset="0"/>
              <a:buChar char="•"/>
            </a:pPr>
            <a:r>
              <a:rPr lang="en-GB" sz="1600" dirty="0" smtClean="0"/>
              <a:t>Similarly to earlier, terminator 2 contrasts in that the body language of Sarah Connor is dramatically different to the first scene of Sarah Connor In the first terminator. One of the first scenes we see of </a:t>
            </a:r>
            <a:r>
              <a:rPr lang="en-GB" sz="1600" dirty="0"/>
              <a:t>S</a:t>
            </a:r>
            <a:r>
              <a:rPr lang="en-GB" sz="1600" dirty="0" smtClean="0"/>
              <a:t>arah </a:t>
            </a:r>
            <a:r>
              <a:rPr lang="en-GB" sz="1600" dirty="0"/>
              <a:t>C</a:t>
            </a:r>
            <a:r>
              <a:rPr lang="en-GB" sz="1600" dirty="0" smtClean="0"/>
              <a:t>onnor in terminator 2 is one where she is stuck in a cell of a mental institute – while she is in isolation in her cell, she still maintains to take control of her situation by using her bed as equipment in order to train.</a:t>
            </a:r>
          </a:p>
          <a:p>
            <a:pPr marL="742950" lvl="1" indent="-285750">
              <a:buFont typeface="Arial" panose="020B0604020202020204" pitchFamily="34" charset="0"/>
              <a:buChar char="•"/>
            </a:pPr>
            <a:r>
              <a:rPr lang="en-GB" sz="1600" dirty="0" smtClean="0"/>
              <a:t>She uses sarcasm when talking to the guards in order to give her power, for example when she is talking to </a:t>
            </a:r>
            <a:r>
              <a:rPr lang="en-GB" sz="1600" u="sng" dirty="0" err="1">
                <a:hlinkClick r:id="rId3"/>
              </a:rPr>
              <a:t>Dr.</a:t>
            </a:r>
            <a:r>
              <a:rPr lang="en-GB" sz="1600" u="sng" dirty="0">
                <a:hlinkClick r:id="rId3"/>
              </a:rPr>
              <a:t> Peter </a:t>
            </a:r>
            <a:r>
              <a:rPr lang="en-GB" sz="1600" u="sng" dirty="0" smtClean="0">
                <a:hlinkClick r:id="rId3"/>
              </a:rPr>
              <a:t>Silberman</a:t>
            </a:r>
            <a:r>
              <a:rPr lang="en-GB" sz="1600" dirty="0"/>
              <a:t> </a:t>
            </a:r>
            <a:r>
              <a:rPr lang="en-GB" sz="1600" dirty="0" smtClean="0"/>
              <a:t>she says “How’s your Knee” – this shows how even though she is being contained she is still rebelling and fighting back – Furthermore it suggests that she has not given up hope in what she is fighting for. </a:t>
            </a:r>
          </a:p>
          <a:p>
            <a:pPr marL="742950" lvl="1" indent="-285750">
              <a:buFont typeface="Arial" panose="020B0604020202020204" pitchFamily="34" charset="0"/>
              <a:buChar char="•"/>
            </a:pPr>
            <a:r>
              <a:rPr lang="en-GB" sz="1600" dirty="0" smtClean="0"/>
              <a:t>Factors such as this presented the idea that Sarah Connor has become a stronger character, this in turn presents her with  more power and has a sense of authority among different characters in the narrative. </a:t>
            </a:r>
          </a:p>
          <a:p>
            <a:pPr marL="742950" lvl="1" indent="-285750">
              <a:buFont typeface="Arial" panose="020B0604020202020204" pitchFamily="34" charset="0"/>
              <a:buChar char="•"/>
            </a:pPr>
            <a:endParaRPr lang="en-GB" dirty="0" smtClean="0"/>
          </a:p>
        </p:txBody>
      </p:sp>
      <p:pic>
        <p:nvPicPr>
          <p:cNvPr id="3" name="Picture 2"/>
          <p:cNvPicPr>
            <a:picLocks noChangeAspect="1"/>
          </p:cNvPicPr>
          <p:nvPr/>
        </p:nvPicPr>
        <p:blipFill rotWithShape="1">
          <a:blip r:embed="rId4"/>
          <a:srcRect l="26409" t="12726" r="640" b="13072"/>
          <a:stretch/>
        </p:blipFill>
        <p:spPr>
          <a:xfrm>
            <a:off x="8026400" y="3076133"/>
            <a:ext cx="2707511" cy="1548328"/>
          </a:xfrm>
          <a:prstGeom prst="rect">
            <a:avLst/>
          </a:prstGeom>
        </p:spPr>
      </p:pic>
      <p:pic>
        <p:nvPicPr>
          <p:cNvPr id="6" name="Picture 5"/>
          <p:cNvPicPr>
            <a:picLocks noChangeAspect="1"/>
          </p:cNvPicPr>
          <p:nvPr/>
        </p:nvPicPr>
        <p:blipFill rotWithShape="1">
          <a:blip r:embed="rId5"/>
          <a:srcRect l="1" t="6636" r="38362"/>
          <a:stretch/>
        </p:blipFill>
        <p:spPr>
          <a:xfrm>
            <a:off x="260914" y="1056076"/>
            <a:ext cx="2190738" cy="1865649"/>
          </a:xfrm>
          <a:prstGeom prst="rect">
            <a:avLst/>
          </a:prstGeom>
        </p:spPr>
      </p:pic>
      <p:sp>
        <p:nvSpPr>
          <p:cNvPr id="7" name="Rectangle 6"/>
          <p:cNvSpPr/>
          <p:nvPr/>
        </p:nvSpPr>
        <p:spPr>
          <a:xfrm>
            <a:off x="1776551" y="752160"/>
            <a:ext cx="3908145" cy="2246769"/>
          </a:xfrm>
          <a:prstGeom prst="rect">
            <a:avLst/>
          </a:prstGeom>
        </p:spPr>
        <p:txBody>
          <a:bodyPr wrap="square">
            <a:spAutoFit/>
          </a:bodyPr>
          <a:lstStyle/>
          <a:p>
            <a:pPr marL="742950" lvl="1" indent="-285750">
              <a:buFont typeface="Arial" panose="020B0604020202020204" pitchFamily="34" charset="0"/>
              <a:buChar char="•"/>
            </a:pPr>
            <a:r>
              <a:rPr lang="en-GB" sz="1400" dirty="0" smtClean="0"/>
              <a:t>Later on in the film, we see Sarah </a:t>
            </a:r>
            <a:r>
              <a:rPr lang="en-GB" sz="1400" dirty="0"/>
              <a:t>Connor and Kyle </a:t>
            </a:r>
            <a:r>
              <a:rPr lang="en-GB" sz="1400" dirty="0" smtClean="0"/>
              <a:t>Reese trying to escape from the terminator. During the Scene, We can see that Sarah Connor Still refuses to take any responsibility in her situation and she questions Reese about the terminator through her facial expressions, body language and speech.</a:t>
            </a:r>
          </a:p>
        </p:txBody>
      </p:sp>
      <p:cxnSp>
        <p:nvCxnSpPr>
          <p:cNvPr id="8" name="Straight Arrow Connector 7"/>
          <p:cNvCxnSpPr/>
          <p:nvPr/>
        </p:nvCxnSpPr>
        <p:spPr>
          <a:xfrm flipH="1">
            <a:off x="1470991" y="1056076"/>
            <a:ext cx="1117663" cy="682533"/>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0" name="Title 1"/>
          <p:cNvSpPr>
            <a:spLocks noGrp="1"/>
          </p:cNvSpPr>
          <p:nvPr>
            <p:ph type="title"/>
          </p:nvPr>
        </p:nvSpPr>
        <p:spPr>
          <a:xfrm>
            <a:off x="645227" y="35338"/>
            <a:ext cx="9905998" cy="1130300"/>
          </a:xfrm>
        </p:spPr>
        <p:txBody>
          <a:bodyPr/>
          <a:lstStyle/>
          <a:p>
            <a:r>
              <a:rPr lang="en-GB" dirty="0" smtClean="0"/>
              <a:t>Other Scenes:</a:t>
            </a:r>
            <a:endParaRPr lang="en-GB" dirty="0"/>
          </a:p>
        </p:txBody>
      </p:sp>
      <p:pic>
        <p:nvPicPr>
          <p:cNvPr id="5" name="Picture 4"/>
          <p:cNvPicPr>
            <a:picLocks noChangeAspect="1"/>
          </p:cNvPicPr>
          <p:nvPr/>
        </p:nvPicPr>
        <p:blipFill rotWithShape="1">
          <a:blip r:embed="rId6"/>
          <a:srcRect r="21335"/>
          <a:stretch/>
        </p:blipFill>
        <p:spPr>
          <a:xfrm>
            <a:off x="5684696" y="845441"/>
            <a:ext cx="2672862" cy="1910329"/>
          </a:xfrm>
          <a:prstGeom prst="rect">
            <a:avLst/>
          </a:prstGeom>
        </p:spPr>
      </p:pic>
      <p:sp>
        <p:nvSpPr>
          <p:cNvPr id="13" name="Rectangle 12"/>
          <p:cNvSpPr/>
          <p:nvPr/>
        </p:nvSpPr>
        <p:spPr>
          <a:xfrm>
            <a:off x="7820211" y="453738"/>
            <a:ext cx="4067445" cy="2462213"/>
          </a:xfrm>
          <a:prstGeom prst="rect">
            <a:avLst/>
          </a:prstGeom>
        </p:spPr>
        <p:txBody>
          <a:bodyPr wrap="square">
            <a:spAutoFit/>
          </a:bodyPr>
          <a:lstStyle/>
          <a:p>
            <a:pPr marL="742950" lvl="1" indent="-285750">
              <a:buFont typeface="Arial" panose="020B0604020202020204" pitchFamily="34" charset="0"/>
              <a:buChar char="•"/>
            </a:pPr>
            <a:r>
              <a:rPr lang="en-GB" sz="1400" dirty="0" smtClean="0"/>
              <a:t>In the final scene of The Terminator, we see Sarah Connor making audio logs for her unborn son. Her facial expressions in this final scene shows how she has taken responsibility and has become a stronger person. For example when she says that she knows a storm is coming – This metaphor for the return of the terminators and her role to prevent the events of the future.  </a:t>
            </a:r>
          </a:p>
        </p:txBody>
      </p:sp>
      <p:cxnSp>
        <p:nvCxnSpPr>
          <p:cNvPr id="15" name="Straight Arrow Connector 14"/>
          <p:cNvCxnSpPr/>
          <p:nvPr/>
        </p:nvCxnSpPr>
        <p:spPr>
          <a:xfrm flipH="1">
            <a:off x="7467568" y="845441"/>
            <a:ext cx="1117663" cy="682533"/>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8726935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735" y="264365"/>
            <a:ext cx="9404723" cy="732138"/>
          </a:xfrm>
        </p:spPr>
        <p:txBody>
          <a:bodyPr/>
          <a:lstStyle/>
          <a:p>
            <a:r>
              <a:rPr lang="en-GB" dirty="0" smtClean="0"/>
              <a:t>Lighting and colour</a:t>
            </a:r>
            <a:endParaRPr lang="en-GB" dirty="0"/>
          </a:p>
        </p:txBody>
      </p:sp>
      <p:pic>
        <p:nvPicPr>
          <p:cNvPr id="6" name="Picture 5"/>
          <p:cNvPicPr>
            <a:picLocks noChangeAspect="1"/>
          </p:cNvPicPr>
          <p:nvPr/>
        </p:nvPicPr>
        <p:blipFill rotWithShape="1">
          <a:blip r:embed="rId2"/>
          <a:srcRect l="13473" t="7605"/>
          <a:stretch/>
        </p:blipFill>
        <p:spPr>
          <a:xfrm>
            <a:off x="255386" y="4306134"/>
            <a:ext cx="2866077" cy="1720652"/>
          </a:xfrm>
          <a:prstGeom prst="rect">
            <a:avLst/>
          </a:prstGeom>
        </p:spPr>
      </p:pic>
      <p:sp>
        <p:nvSpPr>
          <p:cNvPr id="4" name="Rectangle 3"/>
          <p:cNvSpPr/>
          <p:nvPr/>
        </p:nvSpPr>
        <p:spPr>
          <a:xfrm>
            <a:off x="1868" y="932360"/>
            <a:ext cx="10357031" cy="1754326"/>
          </a:xfrm>
          <a:prstGeom prst="rect">
            <a:avLst/>
          </a:prstGeom>
        </p:spPr>
        <p:txBody>
          <a:bodyPr wrap="square">
            <a:spAutoFit/>
          </a:bodyPr>
          <a:lstStyle/>
          <a:p>
            <a:pPr marL="742950" lvl="1" indent="-285750" algn="ctr">
              <a:buFont typeface="Arial" panose="020B0604020202020204" pitchFamily="34" charset="0"/>
              <a:buChar char="•"/>
            </a:pPr>
            <a:r>
              <a:rPr lang="en-GB" dirty="0" smtClean="0"/>
              <a:t>Lighting and colour is a fundamental aspect in film and the mise-</a:t>
            </a:r>
            <a:r>
              <a:rPr lang="en-GB" dirty="0" err="1" smtClean="0"/>
              <a:t>en</a:t>
            </a:r>
            <a:r>
              <a:rPr lang="en-GB" dirty="0" smtClean="0"/>
              <a:t>-scene of a film, it is therefore largely responsible for how a film looks. Colour and lighting can be used in order to: create different atmospheres and tones of the scene, create a feeling or emotion and can be used artistically for effect. The Terminator uses a number of different colours and lighting stylistically in order to convey different tones in each scene</a:t>
            </a:r>
            <a:r>
              <a:rPr lang="en-GB" dirty="0"/>
              <a:t>:</a:t>
            </a:r>
            <a:endParaRPr lang="en-GB" dirty="0" smtClean="0"/>
          </a:p>
        </p:txBody>
      </p:sp>
      <p:pic>
        <p:nvPicPr>
          <p:cNvPr id="5" name="Picture 4"/>
          <p:cNvPicPr>
            <a:picLocks noChangeAspect="1"/>
          </p:cNvPicPr>
          <p:nvPr/>
        </p:nvPicPr>
        <p:blipFill>
          <a:blip r:embed="rId3"/>
          <a:stretch>
            <a:fillRect/>
          </a:stretch>
        </p:blipFill>
        <p:spPr>
          <a:xfrm>
            <a:off x="498013" y="2853650"/>
            <a:ext cx="2667851" cy="1499934"/>
          </a:xfrm>
          <a:prstGeom prst="rect">
            <a:avLst/>
          </a:prstGeom>
        </p:spPr>
      </p:pic>
      <p:sp>
        <p:nvSpPr>
          <p:cNvPr id="7" name="Rectangle 6"/>
          <p:cNvSpPr/>
          <p:nvPr/>
        </p:nvSpPr>
        <p:spPr>
          <a:xfrm>
            <a:off x="2531735" y="2780527"/>
            <a:ext cx="3403495" cy="3293209"/>
          </a:xfrm>
          <a:prstGeom prst="rect">
            <a:avLst/>
          </a:prstGeom>
        </p:spPr>
        <p:txBody>
          <a:bodyPr wrap="square">
            <a:spAutoFit/>
          </a:bodyPr>
          <a:lstStyle/>
          <a:p>
            <a:pPr marL="742950" lvl="1" indent="-285750">
              <a:buFont typeface="Arial" panose="020B0604020202020204" pitchFamily="34" charset="0"/>
              <a:buChar char="•"/>
            </a:pPr>
            <a:r>
              <a:rPr lang="en-GB" sz="1600" dirty="0" smtClean="0"/>
              <a:t>When we first meet Sarah Connor, the colours and lighting is bright and clear. The use of these bright colours creates a positive and bright tone – this mirrors the representation of Sarah Connors carefree lifestyle. The use of little dark colours contrasts to the scenes we see of the dystopian LA future.</a:t>
            </a:r>
          </a:p>
        </p:txBody>
      </p:sp>
      <p:sp>
        <p:nvSpPr>
          <p:cNvPr id="9" name="AutoShape 6" descr="https://i.ytimg.com/vi/ih_l0vBISOE/maxresdefault.jpg"/>
          <p:cNvSpPr>
            <a:spLocks noChangeAspect="1" noChangeArrowheads="1"/>
          </p:cNvSpPr>
          <p:nvPr/>
        </p:nvSpPr>
        <p:spPr bwMode="auto">
          <a:xfrm>
            <a:off x="5027984" y="49323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2" name="Picture 8" descr="http://www.foundation3d.com/uploads/art/2009/03/4564-25-978052.jpg"/>
          <p:cNvPicPr>
            <a:picLocks noChangeAspect="1" noChangeArrowheads="1"/>
          </p:cNvPicPr>
          <p:nvPr/>
        </p:nvPicPr>
        <p:blipFill rotWithShape="1">
          <a:blip r:embed="rId4">
            <a:extLst>
              <a:ext uri="{28A0092B-C50C-407E-A947-70E740481C1C}">
                <a14:useLocalDpi xmlns:a14="http://schemas.microsoft.com/office/drawing/2010/main" val="0"/>
              </a:ext>
            </a:extLst>
          </a:blip>
          <a:srcRect l="14206" r="4486"/>
          <a:stretch/>
        </p:blipFill>
        <p:spPr bwMode="auto">
          <a:xfrm>
            <a:off x="6017591" y="2859221"/>
            <a:ext cx="2748093" cy="17009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27629" t="1394" r="2700" b="13841"/>
          <a:stretch/>
        </p:blipFill>
        <p:spPr>
          <a:xfrm>
            <a:off x="5879961" y="4469694"/>
            <a:ext cx="2718688" cy="1699814"/>
          </a:xfrm>
          <a:prstGeom prst="rect">
            <a:avLst/>
          </a:prstGeom>
        </p:spPr>
      </p:pic>
      <p:sp>
        <p:nvSpPr>
          <p:cNvPr id="12" name="Title 1"/>
          <p:cNvSpPr txBox="1">
            <a:spLocks/>
          </p:cNvSpPr>
          <p:nvPr/>
        </p:nvSpPr>
        <p:spPr>
          <a:xfrm>
            <a:off x="365650" y="2469624"/>
            <a:ext cx="2896359" cy="38402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t>Intro to Sarah Connor:</a:t>
            </a:r>
            <a:endParaRPr lang="en-GB" sz="2000" dirty="0"/>
          </a:p>
        </p:txBody>
      </p:sp>
      <p:sp>
        <p:nvSpPr>
          <p:cNvPr id="13" name="Title 1"/>
          <p:cNvSpPr txBox="1">
            <a:spLocks/>
          </p:cNvSpPr>
          <p:nvPr/>
        </p:nvSpPr>
        <p:spPr>
          <a:xfrm>
            <a:off x="6298821" y="2469623"/>
            <a:ext cx="2896359" cy="384027"/>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sz="2000" dirty="0" smtClean="0"/>
              <a:t>Future LA Setting:</a:t>
            </a:r>
            <a:endParaRPr lang="en-GB" sz="2000" dirty="0"/>
          </a:p>
        </p:txBody>
      </p:sp>
      <p:sp>
        <p:nvSpPr>
          <p:cNvPr id="14" name="Rectangle 13"/>
          <p:cNvSpPr/>
          <p:nvPr/>
        </p:nvSpPr>
        <p:spPr>
          <a:xfrm>
            <a:off x="8143934" y="2469623"/>
            <a:ext cx="3802941" cy="4031873"/>
          </a:xfrm>
          <a:prstGeom prst="rect">
            <a:avLst/>
          </a:prstGeom>
        </p:spPr>
        <p:txBody>
          <a:bodyPr wrap="square">
            <a:spAutoFit/>
          </a:bodyPr>
          <a:lstStyle/>
          <a:p>
            <a:pPr marL="742950" lvl="1" indent="-285750">
              <a:buFont typeface="Arial" panose="020B0604020202020204" pitchFamily="34" charset="0"/>
              <a:buChar char="•"/>
            </a:pPr>
            <a:r>
              <a:rPr lang="en-GB" sz="1600" dirty="0" smtClean="0"/>
              <a:t>The lighting and colour of the scenes in the future are drastically different to the bright and vibrant colours used when we first meet Sarah Connor. James Cameron uses  dark and ominous colours with minimal lighting in order to achieve the post apocalyptic war setting. The dark colours compared to the bright and colourful setting of the past suggests how the future is a dystopian setting which is ultimately ‘doomed’.</a:t>
            </a:r>
          </a:p>
        </p:txBody>
      </p:sp>
    </p:spTree>
    <p:extLst>
      <p:ext uri="{BB962C8B-B14F-4D97-AF65-F5344CB8AC3E}">
        <p14:creationId xmlns:p14="http://schemas.microsoft.com/office/powerpoint/2010/main" val="4247754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583" y="368300"/>
            <a:ext cx="9905998" cy="1905000"/>
          </a:xfrm>
        </p:spPr>
        <p:txBody>
          <a:bodyPr/>
          <a:lstStyle/>
          <a:p>
            <a:r>
              <a:rPr lang="en-GB" sz="4000" dirty="0" smtClean="0"/>
              <a:t>Positioning of characters and objects in the frame</a:t>
            </a:r>
            <a:endParaRPr lang="en-GB" sz="4000" dirty="0"/>
          </a:p>
        </p:txBody>
      </p:sp>
      <p:sp>
        <p:nvSpPr>
          <p:cNvPr id="4" name="Rectangle 3"/>
          <p:cNvSpPr/>
          <p:nvPr/>
        </p:nvSpPr>
        <p:spPr>
          <a:xfrm>
            <a:off x="398066" y="1849718"/>
            <a:ext cx="10357031" cy="923330"/>
          </a:xfrm>
          <a:prstGeom prst="rect">
            <a:avLst/>
          </a:prstGeom>
        </p:spPr>
        <p:txBody>
          <a:bodyPr wrap="square">
            <a:spAutoFit/>
          </a:bodyPr>
          <a:lstStyle/>
          <a:p>
            <a:pPr marL="742950" lvl="1" indent="-285750" algn="ctr">
              <a:buFont typeface="Arial" panose="020B0604020202020204" pitchFamily="34" charset="0"/>
              <a:buChar char="•"/>
            </a:pPr>
            <a:r>
              <a:rPr lang="en-GB" dirty="0" smtClean="0"/>
              <a:t>The choice of camera angles and positioning of objects in the frame can largely effect the tone and our perceptions of a character. The Terminator positions characters differently in scenes in order to effect the audience: </a:t>
            </a:r>
          </a:p>
        </p:txBody>
      </p:sp>
      <p:pic>
        <p:nvPicPr>
          <p:cNvPr id="5" name="Picture 4"/>
          <p:cNvPicPr>
            <a:picLocks noChangeAspect="1"/>
          </p:cNvPicPr>
          <p:nvPr/>
        </p:nvPicPr>
        <p:blipFill>
          <a:blip r:embed="rId2"/>
          <a:stretch>
            <a:fillRect/>
          </a:stretch>
        </p:blipFill>
        <p:spPr>
          <a:xfrm>
            <a:off x="498013" y="2853650"/>
            <a:ext cx="2667851" cy="1499934"/>
          </a:xfrm>
          <a:prstGeom prst="rect">
            <a:avLst/>
          </a:prstGeom>
        </p:spPr>
      </p:pic>
      <p:pic>
        <p:nvPicPr>
          <p:cNvPr id="6" name="Picture 5"/>
          <p:cNvPicPr>
            <a:picLocks noChangeAspect="1"/>
          </p:cNvPicPr>
          <p:nvPr/>
        </p:nvPicPr>
        <p:blipFill rotWithShape="1">
          <a:blip r:embed="rId3"/>
          <a:srcRect l="25417" t="21875" r="17708" b="30209"/>
          <a:stretch/>
        </p:blipFill>
        <p:spPr>
          <a:xfrm>
            <a:off x="705870" y="4254466"/>
            <a:ext cx="2729677" cy="1839781"/>
          </a:xfrm>
          <a:prstGeom prst="rect">
            <a:avLst/>
          </a:prstGeom>
        </p:spPr>
      </p:pic>
      <p:sp>
        <p:nvSpPr>
          <p:cNvPr id="7" name="Rectangle 6"/>
          <p:cNvSpPr/>
          <p:nvPr/>
        </p:nvSpPr>
        <p:spPr>
          <a:xfrm>
            <a:off x="2988935" y="2887938"/>
            <a:ext cx="2929265" cy="1815882"/>
          </a:xfrm>
          <a:prstGeom prst="rect">
            <a:avLst/>
          </a:prstGeom>
        </p:spPr>
        <p:txBody>
          <a:bodyPr wrap="square">
            <a:spAutoFit/>
          </a:bodyPr>
          <a:lstStyle/>
          <a:p>
            <a:pPr marL="742950" lvl="1" indent="-285750">
              <a:buFont typeface="Arial" panose="020B0604020202020204" pitchFamily="34" charset="0"/>
              <a:buChar char="•"/>
            </a:pPr>
            <a:r>
              <a:rPr lang="en-GB" sz="1600" dirty="0" smtClean="0"/>
              <a:t>When we first meet Sarah Connor, she is positioned in at medium length and angle. This choice of positioning is fairly basic and neutral. </a:t>
            </a:r>
          </a:p>
        </p:txBody>
      </p:sp>
      <p:pic>
        <p:nvPicPr>
          <p:cNvPr id="2050" name="Picture 2" descr="http://cinevenger.com/wp-content/uploads/2012/03/vlcsnap-2012-03-15-21h00m01s9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54096" y="4703820"/>
            <a:ext cx="3495675" cy="1878926"/>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4" descr="https://encrypted-tbn2.gstatic.com/images?q=tbn:ANd9GcSqxkiWzq4hDgNwWOvXM_cdBCjyZD_O-QKMQJmljSTq6xUmuT354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779" y="3099152"/>
            <a:ext cx="3366294" cy="1727056"/>
          </a:xfrm>
          <a:prstGeom prst="rect">
            <a:avLst/>
          </a:prstGeom>
        </p:spPr>
      </p:pic>
      <p:sp>
        <p:nvSpPr>
          <p:cNvPr id="11" name="Rectangle 10"/>
          <p:cNvSpPr/>
          <p:nvPr/>
        </p:nvSpPr>
        <p:spPr>
          <a:xfrm>
            <a:off x="8869035" y="2862746"/>
            <a:ext cx="3068965" cy="3293209"/>
          </a:xfrm>
          <a:prstGeom prst="rect">
            <a:avLst/>
          </a:prstGeom>
        </p:spPr>
        <p:txBody>
          <a:bodyPr wrap="square">
            <a:spAutoFit/>
          </a:bodyPr>
          <a:lstStyle/>
          <a:p>
            <a:pPr marL="742950" lvl="1" indent="-285750">
              <a:buFont typeface="Arial" panose="020B0604020202020204" pitchFamily="34" charset="0"/>
              <a:buChar char="•"/>
            </a:pPr>
            <a:r>
              <a:rPr lang="en-GB" sz="1600" dirty="0" smtClean="0"/>
              <a:t>In contrast, Cameron uses low angle and crane shots in order to present the idea that it has authority and power over others. These shots belittle the viewer in order to suggest how the terminators are more advanced and ‘better’ than humans themselves. </a:t>
            </a:r>
          </a:p>
        </p:txBody>
      </p:sp>
    </p:spTree>
    <p:extLst>
      <p:ext uri="{BB962C8B-B14F-4D97-AF65-F5344CB8AC3E}">
        <p14:creationId xmlns:p14="http://schemas.microsoft.com/office/powerpoint/2010/main" val="936421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452718"/>
            <a:ext cx="9404723" cy="698750"/>
          </a:xfrm>
        </p:spPr>
        <p:txBody>
          <a:bodyPr/>
          <a:lstStyle/>
          <a:p>
            <a:r>
              <a:rPr lang="en-GB" sz="4000" dirty="0" smtClean="0"/>
              <a:t>Slides By:</a:t>
            </a:r>
            <a:br>
              <a:rPr lang="en-GB" sz="4000" dirty="0" smtClean="0"/>
            </a:br>
            <a:endParaRPr lang="en-GB" sz="4000" dirty="0"/>
          </a:p>
        </p:txBody>
      </p:sp>
      <p:sp>
        <p:nvSpPr>
          <p:cNvPr id="3" name="Content Placeholder 2"/>
          <p:cNvSpPr>
            <a:spLocks noGrp="1"/>
          </p:cNvSpPr>
          <p:nvPr>
            <p:ph idx="1"/>
          </p:nvPr>
        </p:nvSpPr>
        <p:spPr>
          <a:xfrm>
            <a:off x="875201" y="1290918"/>
            <a:ext cx="8946541" cy="4195481"/>
          </a:xfrm>
        </p:spPr>
        <p:txBody>
          <a:bodyPr/>
          <a:lstStyle/>
          <a:p>
            <a:endParaRPr lang="en-GB" dirty="0" smtClean="0"/>
          </a:p>
          <a:p>
            <a:endParaRPr lang="en-GB" dirty="0"/>
          </a:p>
        </p:txBody>
      </p:sp>
      <p:sp>
        <p:nvSpPr>
          <p:cNvPr id="4" name="TextBox 3"/>
          <p:cNvSpPr txBox="1"/>
          <p:nvPr/>
        </p:nvSpPr>
        <p:spPr>
          <a:xfrm>
            <a:off x="1202267" y="1540932"/>
            <a:ext cx="9889066" cy="2585323"/>
          </a:xfrm>
          <a:prstGeom prst="rect">
            <a:avLst/>
          </a:prstGeom>
          <a:noFill/>
        </p:spPr>
        <p:txBody>
          <a:bodyPr wrap="square" rtlCol="0">
            <a:spAutoFit/>
          </a:bodyPr>
          <a:lstStyle/>
          <a:p>
            <a:pPr marL="285750" indent="-285750">
              <a:buFont typeface="Arial" panose="020B0604020202020204" pitchFamily="34" charset="0"/>
              <a:buChar char="•"/>
            </a:pPr>
            <a:r>
              <a:rPr lang="en-GB" sz="2400" dirty="0"/>
              <a:t>Setting and </a:t>
            </a:r>
            <a:r>
              <a:rPr lang="en-GB" sz="2400" dirty="0" smtClean="0"/>
              <a:t>Props - Zoe</a:t>
            </a:r>
          </a:p>
          <a:p>
            <a:pPr marL="285750" indent="-285750">
              <a:buFont typeface="Arial" panose="020B0604020202020204" pitchFamily="34" charset="0"/>
              <a:buChar char="•"/>
            </a:pPr>
            <a:r>
              <a:rPr lang="en-GB" sz="2400" dirty="0"/>
              <a:t>Costume, hair and </a:t>
            </a:r>
            <a:r>
              <a:rPr lang="en-GB" sz="2400" dirty="0" smtClean="0"/>
              <a:t>Makeup – Zoe</a:t>
            </a:r>
          </a:p>
          <a:p>
            <a:pPr marL="285750" indent="-285750">
              <a:buFont typeface="Arial" panose="020B0604020202020204" pitchFamily="34" charset="0"/>
              <a:buChar char="•"/>
            </a:pPr>
            <a:r>
              <a:rPr lang="en-GB" sz="2400" dirty="0"/>
              <a:t>Facial Expressions and body </a:t>
            </a:r>
            <a:r>
              <a:rPr lang="en-GB" sz="2400" dirty="0" smtClean="0"/>
              <a:t>language – Liam</a:t>
            </a:r>
          </a:p>
          <a:p>
            <a:pPr marL="285750" indent="-285750">
              <a:buFont typeface="Arial" panose="020B0604020202020204" pitchFamily="34" charset="0"/>
              <a:buChar char="•"/>
            </a:pPr>
            <a:r>
              <a:rPr lang="en-GB" sz="2400" dirty="0" smtClean="0"/>
              <a:t>Other Scenes – Liam</a:t>
            </a:r>
          </a:p>
          <a:p>
            <a:pPr marL="285750" indent="-285750">
              <a:buFont typeface="Arial" panose="020B0604020202020204" pitchFamily="34" charset="0"/>
              <a:buChar char="•"/>
            </a:pPr>
            <a:r>
              <a:rPr lang="en-GB" sz="2400" dirty="0" smtClean="0"/>
              <a:t>Lighting and Colour – Liam</a:t>
            </a:r>
          </a:p>
          <a:p>
            <a:pPr marL="285750" indent="-285750">
              <a:buFont typeface="Arial" panose="020B0604020202020204" pitchFamily="34" charset="0"/>
              <a:buChar char="•"/>
            </a:pPr>
            <a:r>
              <a:rPr lang="en-GB" sz="2400" dirty="0"/>
              <a:t>Positioning of characters and objects in the </a:t>
            </a:r>
            <a:r>
              <a:rPr lang="en-GB" sz="2400" dirty="0" smtClean="0"/>
              <a:t>frame – Zoe</a:t>
            </a:r>
          </a:p>
          <a:p>
            <a:endParaRPr lang="en-GB" dirty="0" smtClean="0"/>
          </a:p>
        </p:txBody>
      </p:sp>
    </p:spTree>
    <p:extLst>
      <p:ext uri="{BB962C8B-B14F-4D97-AF65-F5344CB8AC3E}">
        <p14:creationId xmlns:p14="http://schemas.microsoft.com/office/powerpoint/2010/main" val="26010705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661</TotalTime>
  <Words>1285</Words>
  <Application>Microsoft Office PowerPoint</Application>
  <PresentationFormat>Widescreen</PresentationFormat>
  <Paragraphs>44</Paragraphs>
  <Slides>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Century Gothic</vt:lpstr>
      <vt:lpstr>Wingdings 3</vt:lpstr>
      <vt:lpstr>Ion</vt:lpstr>
      <vt:lpstr>Mise-en-Scene:  The Terminator scene analysis</vt:lpstr>
      <vt:lpstr>Setting and Props</vt:lpstr>
      <vt:lpstr>Costume, hair and Makeup</vt:lpstr>
      <vt:lpstr>Facial Expressions and body language</vt:lpstr>
      <vt:lpstr>Other Scenes:</vt:lpstr>
      <vt:lpstr>Lighting and colour</vt:lpstr>
      <vt:lpstr>Positioning of characters and objects in the frame</vt:lpstr>
      <vt:lpstr>Slides By: </vt:lpstr>
    </vt:vector>
  </TitlesOfParts>
  <Company>Bartholomew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Terminator scene analysis</dc:title>
  <dc:creator>Liam PYM</dc:creator>
  <cp:lastModifiedBy>Liam PYM</cp:lastModifiedBy>
  <cp:revision>58</cp:revision>
  <dcterms:created xsi:type="dcterms:W3CDTF">2015-11-12T10:21:41Z</dcterms:created>
  <dcterms:modified xsi:type="dcterms:W3CDTF">2016-03-02T09:53:35Z</dcterms:modified>
</cp:coreProperties>
</file>